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20"/>
  </p:notesMasterIdLst>
  <p:sldIdLst>
    <p:sldId id="283" r:id="rId2"/>
    <p:sldId id="284" r:id="rId3"/>
    <p:sldId id="285" r:id="rId4"/>
    <p:sldId id="292" r:id="rId5"/>
    <p:sldId id="257" r:id="rId6"/>
    <p:sldId id="291" r:id="rId7"/>
    <p:sldId id="258" r:id="rId8"/>
    <p:sldId id="260" r:id="rId9"/>
    <p:sldId id="262" r:id="rId10"/>
    <p:sldId id="273" r:id="rId11"/>
    <p:sldId id="264" r:id="rId12"/>
    <p:sldId id="263" r:id="rId13"/>
    <p:sldId id="287" r:id="rId14"/>
    <p:sldId id="276" r:id="rId15"/>
    <p:sldId id="295" r:id="rId16"/>
    <p:sldId id="293" r:id="rId17"/>
    <p:sldId id="296" r:id="rId18"/>
    <p:sldId id="288" r:id="rId19"/>
  </p:sldIdLst>
  <p:sldSz cx="12192000" cy="6858000"/>
  <p:notesSz cx="7104063" cy="10234613"/>
  <p:embeddedFontLst>
    <p:embeddedFont>
      <p:font typeface="Nunito" pitchFamily="2" charset="-70"/>
      <p:regular r:id="rId21"/>
      <p:bold r:id="rId22"/>
      <p:italic r:id="rId23"/>
      <p:boldItalic r:id="rId24"/>
    </p:embeddedFont>
    <p:embeddedFont>
      <p:font typeface="Oswald Medium" panose="00000600000000000000" pitchFamily="2" charset="-70"/>
      <p:regular r:id="rId25"/>
      <p:bold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3778" autoAdjust="0"/>
  </p:normalViewPr>
  <p:slideViewPr>
    <p:cSldViewPr snapToGrid="0" snapToObjects="1" showGuides="1">
      <p:cViewPr varScale="1">
        <p:scale>
          <a:sx n="59" d="100"/>
          <a:sy n="59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-4066" y="-82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9CEAAF3-5DAB-418A-972A-86CA8C1BE0D7}" type="datetimeFigureOut">
              <a:rPr lang="et-EE" smtClean="0"/>
              <a:t>08.07.2025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89A643A-DC51-4EDC-A0AB-B8239A0B3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6052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A643A-DC51-4EDC-A0AB-B8239A0B34C3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40324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A643A-DC51-4EDC-A0AB-B8239A0B34C3}" type="slidenum">
              <a:rPr lang="et-EE" smtClean="0"/>
              <a:t>14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0813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A643A-DC51-4EDC-A0AB-B8239A0B34C3}" type="slidenum">
              <a:rPr lang="et-EE" smtClean="0"/>
              <a:t>17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4709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7279B-73E2-FB4E-AC6B-02706101AD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327149"/>
            <a:ext cx="9144000" cy="28447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7200" b="0" i="0">
                <a:solidFill>
                  <a:schemeClr val="bg1"/>
                </a:solidFill>
                <a:latin typeface="Oswald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58C591-B489-5B45-8BC6-1FC86A0A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451350"/>
            <a:ext cx="8216900" cy="12842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012A5-EE12-D546-8A13-2562BCE713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324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 b="0" i="0">
                <a:solidFill>
                  <a:schemeClr val="bg1"/>
                </a:solidFill>
                <a:latin typeface="Nunito" pitchFamily="2" charset="77"/>
              </a:defRPr>
            </a:lvl1pPr>
          </a:lstStyle>
          <a:p>
            <a:fld id="{D6E7A8CA-AFD8-874F-95CC-A76E2F897BE3}" type="datetimeFigureOut">
              <a:rPr lang="en-US" smtClean="0"/>
              <a:pPr/>
              <a:t>7/8/2025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56261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3828-789A-4444-9784-06B8882C09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36B49-665E-E442-9D90-4D5F2A57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36741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6FAB6-3635-5041-B61E-250E29D8E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EA39A-D3AE-7249-9E71-E387F157D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D6A129-A436-8C44-BD1D-A62A52C71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86476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7900D-0398-5E48-BA04-C508ED93C2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DC110-4AE6-9D47-956B-B03486874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A16C5-4923-1249-A81A-D8395D4C2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86C8CE-75F3-B54D-8C31-67F6B3CB57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553613-4894-F548-A604-16313E1AB6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2519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ECB7A-67C3-DC48-87DD-5F4123B91C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02726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517546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C595C-6350-3746-9C45-149D92A30E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4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5C343-2308-8942-A676-2C04AE056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6F281-4C59-2846-B036-D9CD03E95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</p:spTree>
    <p:extLst>
      <p:ext uri="{BB962C8B-B14F-4D97-AF65-F5344CB8AC3E}">
        <p14:creationId xmlns:p14="http://schemas.microsoft.com/office/powerpoint/2010/main" val="2598827029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0F8C4-7A56-B643-A456-4DF3988950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4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35C74-C959-0641-8130-A4A59CA42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C33B66-0256-8842-A0EF-0549785DB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</p:spTree>
    <p:extLst>
      <p:ext uri="{BB962C8B-B14F-4D97-AF65-F5344CB8AC3E}">
        <p14:creationId xmlns:p14="http://schemas.microsoft.com/office/powerpoint/2010/main" val="2334742950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CB749-13F2-A34C-A5C0-8D646B306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E529CA70-5BA3-5F4A-ACF0-1682AC1AB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34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0" i="0" kern="1200">
          <a:solidFill>
            <a:schemeClr val="tx1"/>
          </a:solidFill>
          <a:latin typeface="Oswald Medium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ordiregister.ee/et/treener/list?spordiala_id=3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FAFF4-F9ED-9D4B-B80E-0AE8783ADB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Eesti Saalihoki Liidu </a:t>
            </a:r>
            <a:r>
              <a:rPr lang="et-EE" dirty="0" err="1"/>
              <a:t>liikmesklubide</a:t>
            </a:r>
            <a:r>
              <a:rPr lang="et-EE" dirty="0"/>
              <a:t> üldkoosolek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68410A-923E-4F49-AF7B-55A11F4A91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30.06.2025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63691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1E58868-CA2A-4E91-9D84-EB29C67B3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Koolitused ja koostöö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4ED4CEA-B963-4E23-9DB3-D4086BD1D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Koolitused: kohtunike ja treenerite koolitused toimusid kogu aasta vältel põhiliselt </a:t>
            </a:r>
            <a:r>
              <a:rPr lang="et-EE" dirty="0" err="1"/>
              <a:t>Zoomis</a:t>
            </a:r>
            <a:r>
              <a:rPr lang="et-EE" dirty="0"/>
              <a:t>, </a:t>
            </a:r>
            <a:r>
              <a:rPr lang="et-EE" dirty="0" err="1"/>
              <a:t>Teamsis</a:t>
            </a:r>
            <a:r>
              <a:rPr lang="et-EE" dirty="0"/>
              <a:t> jm; kutseeksamid ja </a:t>
            </a:r>
            <a:r>
              <a:rPr lang="et-EE" dirty="0" err="1"/>
              <a:t>taastaotlemise</a:t>
            </a:r>
            <a:r>
              <a:rPr lang="et-EE" dirty="0"/>
              <a:t> vestlused;</a:t>
            </a:r>
          </a:p>
          <a:p>
            <a:endParaRPr lang="et-EE" dirty="0"/>
          </a:p>
          <a:p>
            <a:pPr algn="l"/>
            <a:r>
              <a:rPr lang="et-EE" dirty="0"/>
              <a:t> </a:t>
            </a:r>
            <a:r>
              <a:rPr lang="et-EE" b="0" i="0" u="none" strike="noStrike" baseline="0" dirty="0">
                <a:latin typeface="Arial" panose="020B0604020202020204" pitchFamily="34" charset="0"/>
              </a:rPr>
              <a:t>Töö toetajate otsingutel: koostöö jätkumine </a:t>
            </a:r>
            <a:r>
              <a:rPr lang="et-EE" b="0" i="0" u="none" strike="noStrike" baseline="0" dirty="0" err="1">
                <a:latin typeface="Arial" panose="020B0604020202020204" pitchFamily="34" charset="0"/>
              </a:rPr>
              <a:t>Paf’iga</a:t>
            </a:r>
            <a:r>
              <a:rPr lang="et-EE" b="0" i="0" u="none" strike="noStrike" baseline="0" dirty="0">
                <a:latin typeface="Arial" panose="020B0604020202020204" pitchFamily="34" charset="0"/>
              </a:rPr>
              <a:t> meeste koondise toetaja näol; mitme jätkava või toetaja/koostööpartneri leidmine </a:t>
            </a:r>
            <a:r>
              <a:rPr lang="nl-NL" b="0" i="0" u="none" strike="noStrike" baseline="0" dirty="0">
                <a:latin typeface="Arial" panose="020B0604020202020204" pitchFamily="34" charset="0"/>
              </a:rPr>
              <a:t>(iDent); koostöö</a:t>
            </a:r>
            <a:r>
              <a:rPr lang="et-EE" b="0" i="0" u="none" strike="noStrike" baseline="0" dirty="0">
                <a:latin typeface="Arial" panose="020B0604020202020204" pitchFamily="34" charset="0"/>
              </a:rPr>
              <a:t>leping</a:t>
            </a:r>
            <a:r>
              <a:rPr lang="nl-NL" b="0" i="0" u="none" strike="noStrike" baseline="0" dirty="0">
                <a:latin typeface="Arial" panose="020B0604020202020204" pitchFamily="34" charset="0"/>
              </a:rPr>
              <a:t> koondis</a:t>
            </a:r>
            <a:r>
              <a:rPr lang="et-EE" b="0" i="0" u="none" strike="noStrike" baseline="0" dirty="0">
                <a:latin typeface="Arial" panose="020B0604020202020204" pitchFamily="34" charset="0"/>
              </a:rPr>
              <a:t>t</a:t>
            </a:r>
            <a:r>
              <a:rPr lang="nl-NL" b="0" i="0" u="none" strike="noStrike" baseline="0" dirty="0">
                <a:latin typeface="Arial" panose="020B0604020202020204" pitchFamily="34" charset="0"/>
              </a:rPr>
              <a:t>e </a:t>
            </a:r>
            <a:r>
              <a:rPr lang="et-EE" b="0" i="0" u="none" strike="noStrike" baseline="0" dirty="0">
                <a:latin typeface="Arial" panose="020B0604020202020204" pitchFamily="34" charset="0"/>
              </a:rPr>
              <a:t> varustuste </a:t>
            </a:r>
            <a:r>
              <a:rPr lang="nl-NL" b="0" i="0" u="none" strike="noStrike" baseline="0" dirty="0">
                <a:latin typeface="Arial" panose="020B0604020202020204" pitchFamily="34" charset="0"/>
              </a:rPr>
              <a:t>toetaja Oxdog’iga;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89243639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036859" cy="771151"/>
          </a:xfrm>
        </p:spPr>
        <p:txBody>
          <a:bodyPr>
            <a:normAutofit fontScale="90000"/>
          </a:bodyPr>
          <a:lstStyle/>
          <a:p>
            <a:r>
              <a:rPr lang="et-EE" dirty="0"/>
              <a:t>Raamatupidamise aastaaruanne</a:t>
            </a:r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A3503BE0-B60A-6808-1A81-076E84B38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961" y="1028700"/>
            <a:ext cx="5458984" cy="520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636678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104094" cy="663575"/>
          </a:xfrm>
        </p:spPr>
        <p:txBody>
          <a:bodyPr>
            <a:normAutofit fontScale="90000"/>
          </a:bodyPr>
          <a:lstStyle/>
          <a:p>
            <a:r>
              <a:rPr lang="et-EE" dirty="0"/>
              <a:t>Raamatupidamise aastaaruanne</a:t>
            </a:r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F0E081D6-2FCE-9AB5-9395-CEDB77694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146" y="1145261"/>
            <a:ext cx="6027942" cy="470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43925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AC5BB25-4D0E-4ECD-B5EA-35D749D7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t-EE" dirty="0"/>
              <a:t>2025 eelarve- TULU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BE4231C1-FC67-786E-5CD4-8D3561CA90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010431"/>
              </p:ext>
            </p:extLst>
          </p:nvPr>
        </p:nvGraphicFramePr>
        <p:xfrm>
          <a:off x="838200" y="2236415"/>
          <a:ext cx="8951974" cy="2981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431181" imgH="2141339" progId="Excel.Sheet.12">
                  <p:embed/>
                </p:oleObj>
              </mc:Choice>
              <mc:Fallback>
                <p:oleObj name="Worksheet" r:id="rId2" imgW="6431181" imgH="21413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38200" y="2236415"/>
                        <a:ext cx="8951974" cy="29810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996417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CF1712E-C8B4-4112-8A85-837EF279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876" y="304454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t-EE" dirty="0"/>
              <a:t>2025 eelarve- KULU</a:t>
            </a:r>
          </a:p>
        </p:txBody>
      </p:sp>
      <p:graphicFrame>
        <p:nvGraphicFramePr>
          <p:cNvPr id="10" name="Objekt 9">
            <a:extLst>
              <a:ext uri="{FF2B5EF4-FFF2-40B4-BE49-F238E27FC236}">
                <a16:creationId xmlns:a16="http://schemas.microsoft.com/office/drawing/2014/main" id="{FBC7CF45-1A81-310F-54A1-EA8B8CE440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902586"/>
              </p:ext>
            </p:extLst>
          </p:nvPr>
        </p:nvGraphicFramePr>
        <p:xfrm>
          <a:off x="600449" y="1859757"/>
          <a:ext cx="9255253" cy="308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431181" imgH="2141339" progId="Excel.Sheet.12">
                  <p:embed/>
                </p:oleObj>
              </mc:Choice>
              <mc:Fallback>
                <p:oleObj name="Worksheet" r:id="rId3" imgW="6431181" imgH="21413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0449" y="1859757"/>
                        <a:ext cx="9255253" cy="3082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4424223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357C16-7589-88F7-F16C-C282D0927BE3}"/>
              </a:ext>
            </a:extLst>
          </p:cNvPr>
          <p:cNvSpPr txBox="1"/>
          <p:nvPr/>
        </p:nvSpPr>
        <p:spPr>
          <a:xfrm>
            <a:off x="1089212" y="2003613"/>
            <a:ext cx="9137276" cy="1091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t-EE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ESHL presidendi sõnavõtt</a:t>
            </a:r>
          </a:p>
        </p:txBody>
      </p:sp>
    </p:spTree>
    <p:extLst>
      <p:ext uri="{BB962C8B-B14F-4D97-AF65-F5344CB8AC3E}">
        <p14:creationId xmlns:p14="http://schemas.microsoft.com/office/powerpoint/2010/main" val="3812260951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BAA654C-DEFA-CDEC-A611-7F428F982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Juhatuse liikmete valimine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A9B8E1B-76F2-DA7E-787C-A847989D6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/>
              <a:t>Ettepanek valida juhatus 5 liikmeline</a:t>
            </a:r>
          </a:p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dirty="0"/>
              <a:t>Esitatud kandidaadid: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3200" dirty="0"/>
              <a:t>Heili </a:t>
            </a:r>
            <a:r>
              <a:rPr lang="fi-FI" sz="3200" dirty="0" err="1"/>
              <a:t>Tomingas</a:t>
            </a:r>
            <a:endParaRPr lang="fi-FI" sz="3200" dirty="0"/>
          </a:p>
          <a:p>
            <a:pPr marL="914400" lvl="1" indent="-457200">
              <a:buFont typeface="+mj-lt"/>
              <a:buAutoNum type="arabicPeriod"/>
            </a:pPr>
            <a:r>
              <a:rPr lang="fi-FI" sz="3200" dirty="0"/>
              <a:t>Kadi Saluste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3200" dirty="0"/>
              <a:t>Piret Holm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3200" dirty="0"/>
              <a:t>Rando </a:t>
            </a:r>
            <a:r>
              <a:rPr lang="fi-FI" sz="3200" dirty="0" err="1"/>
              <a:t>Hallik</a:t>
            </a:r>
            <a:endParaRPr lang="fi-FI" sz="3200" dirty="0"/>
          </a:p>
          <a:p>
            <a:pPr marL="914400" lvl="1" indent="-457200">
              <a:buFont typeface="+mj-lt"/>
              <a:buAutoNum type="arabicPeriod"/>
            </a:pPr>
            <a:r>
              <a:rPr lang="fi-FI" sz="3200" dirty="0"/>
              <a:t>Rainer </a:t>
            </a:r>
            <a:r>
              <a:rPr lang="fi-FI" sz="3200" dirty="0" err="1"/>
              <a:t>Kalde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922213211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32BC863-077F-FEFC-99D3-61DF1048B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Revidendi valimine</a:t>
            </a:r>
            <a:br>
              <a:rPr lang="et-EE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3CBB19-7316-20F5-5171-6B826EE4B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/>
              <a:t>Ettepanek valida revidendiks</a:t>
            </a:r>
          </a:p>
        </p:txBody>
      </p:sp>
    </p:spTree>
    <p:extLst>
      <p:ext uri="{BB962C8B-B14F-4D97-AF65-F5344CB8AC3E}">
        <p14:creationId xmlns:p14="http://schemas.microsoft.com/office/powerpoint/2010/main" val="851021916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BD39E26-D067-4472-93D2-91B25DB0F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128"/>
            <a:ext cx="10515600" cy="5152835"/>
          </a:xfrm>
        </p:spPr>
        <p:txBody>
          <a:bodyPr/>
          <a:lstStyle/>
          <a:p>
            <a:endParaRPr lang="et-EE" dirty="0"/>
          </a:p>
          <a:p>
            <a:pPr marL="0" indent="0">
              <a:buNone/>
            </a:pPr>
            <a:r>
              <a:rPr lang="et-EE" sz="4000" i="1" dirty="0"/>
              <a:t>Tänan Teid osalemast ESHL üldkoosolekul!</a:t>
            </a:r>
          </a:p>
          <a:p>
            <a:endParaRPr lang="et-EE" i="1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pPr marL="0" indent="0">
              <a:buNone/>
            </a:pPr>
            <a:r>
              <a:rPr lang="et-EE" sz="3200" dirty="0"/>
              <a:t>Jätkub arutelu 2025-2026 hooaja meistrivõistlustest ja</a:t>
            </a:r>
          </a:p>
          <a:p>
            <a:pPr marL="0" indent="0">
              <a:buNone/>
            </a:pPr>
            <a:r>
              <a:rPr lang="et-EE" sz="3200" dirty="0"/>
              <a:t>edasisest tegevusest</a:t>
            </a:r>
          </a:p>
        </p:txBody>
      </p:sp>
    </p:spTree>
    <p:extLst>
      <p:ext uri="{BB962C8B-B14F-4D97-AF65-F5344CB8AC3E}">
        <p14:creationId xmlns:p14="http://schemas.microsoft.com/office/powerpoint/2010/main" val="3462811994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AD8155E-F512-4FE0-B3BA-92BB97D68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Eesti Saalihoki Liidu </a:t>
            </a:r>
            <a:r>
              <a:rPr lang="et-EE" dirty="0" err="1"/>
              <a:t>liikmesklubide</a:t>
            </a:r>
            <a:r>
              <a:rPr lang="et-EE" dirty="0"/>
              <a:t> üldkoosolek päevakord		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66BDBE1-6B23-4CD1-8EA2-37BCA9E95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16" y="2369524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Avamine ja päevakorra kinnitamine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Liikmete kinnitamine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agasivaade tegevusaastale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ESHL 2024. a tegevusaruande ja majandusaasta aruande kinnitamine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ESHL 2025. a eelarve kinnitamine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ESHL presidendi sõnavõtt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Juhatuse liikmete valimine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Revidendi valimine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Edasine tegevus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t-EE" i="1" dirty="0"/>
          </a:p>
        </p:txBody>
      </p:sp>
    </p:spTree>
    <p:extLst>
      <p:ext uri="{BB962C8B-B14F-4D97-AF65-F5344CB8AC3E}">
        <p14:creationId xmlns:p14="http://schemas.microsoft.com/office/powerpoint/2010/main" val="1041018770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AD8155E-F512-4FE0-B3BA-92BB97D68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Eesti Saalihoki Liidu </a:t>
            </a:r>
            <a:r>
              <a:rPr lang="et-EE" dirty="0" err="1"/>
              <a:t>liikmesklubide</a:t>
            </a:r>
            <a:r>
              <a:rPr lang="et-EE" dirty="0"/>
              <a:t> üldkoosolek kodukord		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66BDBE1-6B23-4CD1-8EA2-37BCA9E95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56" y="1794758"/>
            <a:ext cx="9957121" cy="492608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Avamine ja päevakorra kinnitamine kuni 5 min</a:t>
            </a:r>
          </a:p>
          <a:p>
            <a:pPr marL="742950" lvl="1" indent="-285750">
              <a:lnSpc>
                <a:spcPct val="115000"/>
              </a:lnSpc>
              <a:buFont typeface="+mj-lt"/>
              <a:buAutoNum type="alphaL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Sõnavõttudeks ja küsimusteks kokku kuni 5 minutit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Liikmete kinnitamine kuni 5 min</a:t>
            </a:r>
          </a:p>
          <a:p>
            <a:pPr marL="742950" lvl="1" indent="-285750">
              <a:lnSpc>
                <a:spcPct val="115000"/>
              </a:lnSpc>
              <a:buFont typeface="+mj-lt"/>
              <a:buAutoNum type="alphaL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Sõnavõttudeks ja küsimusteks kokku kuni 5 minutit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Tagasivaade tegevusaastale  kuni 5 min</a:t>
            </a:r>
          </a:p>
          <a:p>
            <a:pPr marL="742950" lvl="1" indent="-285750">
              <a:lnSpc>
                <a:spcPct val="115000"/>
              </a:lnSpc>
              <a:buFont typeface="+mj-lt"/>
              <a:buAutoNum type="alphaL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Sõnavõttudeks ja küsimusteks kokku kuni 5 minutit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ESHL 2024. a tegevusaruande ja majandusaasta aruande kinnitamine kuni 10 minutut</a:t>
            </a:r>
          </a:p>
          <a:p>
            <a:pPr marL="742950" lvl="1" indent="-285750">
              <a:lnSpc>
                <a:spcPct val="115000"/>
              </a:lnSpc>
              <a:buFont typeface="+mj-lt"/>
              <a:buAutoNum type="alphaL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Sõnavõttudeks ja küsimusteks kokku kuni 10 minutit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ESHL 2025. a eelarve kinnitamine kuni 5 minutit</a:t>
            </a:r>
          </a:p>
          <a:p>
            <a:pPr marL="742950" lvl="1" indent="-285750">
              <a:lnSpc>
                <a:spcPct val="115000"/>
              </a:lnSpc>
              <a:buFont typeface="+mj-lt"/>
              <a:buAutoNum type="alphaL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Sõnavõttudeks ja küsimusteks kokku kuni 10 minutit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ESHL lahkuva presidendi sõnavõtt kuni 5 minutut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Juhatuse liikmete valimine kuni 20 minutit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Revidendi valimine kuni 5 minutit</a:t>
            </a:r>
          </a:p>
          <a:p>
            <a:pPr>
              <a:buNone/>
            </a:pPr>
            <a:r>
              <a:rPr lang="et-E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Edasine tegevus </a:t>
            </a:r>
          </a:p>
        </p:txBody>
      </p:sp>
    </p:spTree>
    <p:extLst>
      <p:ext uri="{BB962C8B-B14F-4D97-AF65-F5344CB8AC3E}">
        <p14:creationId xmlns:p14="http://schemas.microsoft.com/office/powerpoint/2010/main" val="312772317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AFCB61A-FA1D-5548-15F9-C5C113A87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Eesti Saalihoki Liidu </a:t>
            </a:r>
            <a:r>
              <a:rPr lang="et-EE" dirty="0" err="1"/>
              <a:t>liikmesklubide</a:t>
            </a:r>
            <a:r>
              <a:rPr lang="et-EE" dirty="0"/>
              <a:t> üldkoosolek kodukord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A1340AB-0797-F4A0-CFA5-2863C5C7F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/>
              <a:t>Valida koosoleku juhataja</a:t>
            </a:r>
          </a:p>
          <a:p>
            <a:endParaRPr lang="et-EE" sz="3200" dirty="0"/>
          </a:p>
          <a:p>
            <a:endParaRPr lang="et-EE" sz="3200" dirty="0"/>
          </a:p>
          <a:p>
            <a:r>
              <a:rPr lang="et-EE" sz="3200" dirty="0"/>
              <a:t>Valida koosoleku protokollija</a:t>
            </a:r>
          </a:p>
        </p:txBody>
      </p:sp>
    </p:spTree>
    <p:extLst>
      <p:ext uri="{BB962C8B-B14F-4D97-AF65-F5344CB8AC3E}">
        <p14:creationId xmlns:p14="http://schemas.microsoft.com/office/powerpoint/2010/main" val="3478281134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F6DA-F445-8E46-8F3F-74C636F3B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1131"/>
          </a:xfrm>
        </p:spPr>
        <p:txBody>
          <a:bodyPr>
            <a:normAutofit fontScale="90000"/>
          </a:bodyPr>
          <a:lstStyle/>
          <a:p>
            <a:r>
              <a:rPr lang="en-US" sz="4000" dirty="0" err="1"/>
              <a:t>Seisuga</a:t>
            </a:r>
            <a:r>
              <a:rPr lang="en-US" sz="4000" dirty="0"/>
              <a:t> 31.12.</a:t>
            </a:r>
            <a:r>
              <a:rPr lang="et-EE" sz="4000" dirty="0"/>
              <a:t>24</a:t>
            </a:r>
            <a:r>
              <a:rPr lang="en-US" sz="4000" dirty="0"/>
              <a:t> </a:t>
            </a:r>
            <a:r>
              <a:rPr lang="en-US" sz="4000" dirty="0" err="1"/>
              <a:t>seisuga</a:t>
            </a:r>
            <a:r>
              <a:rPr lang="en-US" sz="4000" dirty="0"/>
              <a:t> </a:t>
            </a:r>
            <a:r>
              <a:rPr lang="en-US" sz="4000" dirty="0" err="1"/>
              <a:t>oli</a:t>
            </a:r>
            <a:r>
              <a:rPr lang="en-US" sz="4000" dirty="0"/>
              <a:t> Eesti </a:t>
            </a:r>
            <a:r>
              <a:rPr lang="en-US" sz="4000" dirty="0" err="1"/>
              <a:t>Saalihoki</a:t>
            </a:r>
            <a:r>
              <a:rPr lang="en-US" sz="4000" dirty="0"/>
              <a:t> </a:t>
            </a:r>
            <a:r>
              <a:rPr lang="en-US" sz="4000" dirty="0" err="1"/>
              <a:t>Liidul</a:t>
            </a:r>
            <a:r>
              <a:rPr lang="en-US" sz="4000" dirty="0"/>
              <a:t> (</a:t>
            </a:r>
            <a:r>
              <a:rPr lang="en-US" sz="4000" dirty="0" err="1"/>
              <a:t>registrikood</a:t>
            </a:r>
            <a:r>
              <a:rPr lang="en-US" sz="4000" dirty="0"/>
              <a:t> 80089971) 2</a:t>
            </a:r>
            <a:r>
              <a:rPr lang="et-EE" sz="4000" dirty="0"/>
              <a:t>0</a:t>
            </a:r>
            <a:r>
              <a:rPr lang="en-US" sz="4000" dirty="0"/>
              <a:t> </a:t>
            </a:r>
            <a:r>
              <a:rPr lang="en-US" sz="4000" dirty="0" err="1"/>
              <a:t>liiget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25765-88B4-EB4A-95CD-25C03DEB3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9879874" cy="467271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Tallinna</a:t>
            </a:r>
            <a:r>
              <a:rPr lang="en-US" dirty="0"/>
              <a:t> </a:t>
            </a:r>
            <a:r>
              <a:rPr lang="en-US" dirty="0" err="1"/>
              <a:t>Tehnikaülikooli</a:t>
            </a:r>
            <a:r>
              <a:rPr lang="en-US" dirty="0"/>
              <a:t> Spordiklubi (80011466)</a:t>
            </a:r>
            <a:endParaRPr lang="et-EE" dirty="0"/>
          </a:p>
          <a:p>
            <a:r>
              <a:rPr lang="en-US" dirty="0" err="1"/>
              <a:t>Maitimi</a:t>
            </a:r>
            <a:r>
              <a:rPr lang="en-US" dirty="0"/>
              <a:t> Spordiklubi (80074805)</a:t>
            </a:r>
            <a:r>
              <a:rPr lang="et-EE" dirty="0"/>
              <a:t>			</a:t>
            </a:r>
          </a:p>
          <a:p>
            <a:r>
              <a:rPr lang="en-US" dirty="0" err="1"/>
              <a:t>Spordiklubi</a:t>
            </a:r>
            <a:r>
              <a:rPr lang="en-US" dirty="0"/>
              <a:t> </a:t>
            </a:r>
            <a:r>
              <a:rPr lang="en-US" dirty="0" err="1"/>
              <a:t>Aeg</a:t>
            </a:r>
            <a:r>
              <a:rPr lang="en-US" dirty="0"/>
              <a:t> (80079205)</a:t>
            </a:r>
            <a:r>
              <a:rPr lang="et-EE" dirty="0"/>
              <a:t>			</a:t>
            </a:r>
          </a:p>
          <a:p>
            <a:r>
              <a:rPr lang="en-US" dirty="0" err="1"/>
              <a:t>Jõgeva</a:t>
            </a:r>
            <a:r>
              <a:rPr lang="en-US" dirty="0"/>
              <a:t> Spordiklubi Tähe (80051106) </a:t>
            </a:r>
            <a:r>
              <a:rPr lang="et-EE" dirty="0"/>
              <a:t>		</a:t>
            </a:r>
          </a:p>
          <a:p>
            <a:r>
              <a:rPr lang="en-US" dirty="0" err="1"/>
              <a:t>Viskoosa</a:t>
            </a:r>
            <a:r>
              <a:rPr lang="en-US" dirty="0"/>
              <a:t> Spordiklubi (80043182)</a:t>
            </a:r>
            <a:r>
              <a:rPr lang="et-EE" dirty="0"/>
              <a:t>	</a:t>
            </a:r>
          </a:p>
          <a:p>
            <a:r>
              <a:rPr lang="en-US" dirty="0">
                <a:solidFill>
                  <a:srgbClr val="FF0000"/>
                </a:solidFill>
              </a:rPr>
              <a:t>Tallinna </a:t>
            </a:r>
            <a:r>
              <a:rPr lang="en-US" dirty="0" err="1">
                <a:solidFill>
                  <a:srgbClr val="FF0000"/>
                </a:solidFill>
              </a:rPr>
              <a:t>Spordiselts</a:t>
            </a:r>
            <a:r>
              <a:rPr lang="en-US" dirty="0">
                <a:solidFill>
                  <a:srgbClr val="FF0000"/>
                </a:solidFill>
              </a:rPr>
              <a:t> Kalev (80031960)</a:t>
            </a:r>
            <a:r>
              <a:rPr lang="et-EE" dirty="0">
                <a:solidFill>
                  <a:srgbClr val="FF0000"/>
                </a:solidFill>
              </a:rPr>
              <a:t> kuni 06.2025</a:t>
            </a:r>
          </a:p>
          <a:p>
            <a:r>
              <a:rPr lang="en-US" dirty="0" err="1">
                <a:solidFill>
                  <a:srgbClr val="FF0000"/>
                </a:solidFill>
              </a:rPr>
              <a:t>Pärnu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Saalihokiklubi</a:t>
            </a:r>
            <a:r>
              <a:rPr lang="en-US" dirty="0">
                <a:solidFill>
                  <a:srgbClr val="FF0000"/>
                </a:solidFill>
              </a:rPr>
              <a:t> (80179616</a:t>
            </a:r>
            <a:r>
              <a:rPr lang="et-EE" dirty="0">
                <a:solidFill>
                  <a:srgbClr val="FF0000"/>
                </a:solidFill>
              </a:rPr>
              <a:t>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t-EE" dirty="0"/>
              <a:t>	</a:t>
            </a:r>
            <a:r>
              <a:rPr lang="et-EE" dirty="0">
                <a:solidFill>
                  <a:srgbClr val="FF0000"/>
                </a:solidFill>
              </a:rPr>
              <a:t> kuni 06.2025 </a:t>
            </a:r>
            <a:r>
              <a:rPr lang="et-EE" dirty="0"/>
              <a:t>		</a:t>
            </a:r>
          </a:p>
          <a:p>
            <a:r>
              <a:rPr lang="en-US" dirty="0" err="1"/>
              <a:t>Spordiklubi</a:t>
            </a:r>
            <a:r>
              <a:rPr lang="en-US" dirty="0"/>
              <a:t> Sinimäe (80013962) </a:t>
            </a:r>
            <a:r>
              <a:rPr lang="et-EE" dirty="0"/>
              <a:t>			</a:t>
            </a:r>
          </a:p>
          <a:p>
            <a:r>
              <a:rPr lang="en-US" dirty="0"/>
              <a:t>SK </a:t>
            </a:r>
            <a:r>
              <a:rPr lang="en-US" dirty="0" err="1"/>
              <a:t>Favoriit</a:t>
            </a:r>
            <a:r>
              <a:rPr lang="en-US" dirty="0"/>
              <a:t> (80221904)</a:t>
            </a:r>
            <a:r>
              <a:rPr lang="et-EE" dirty="0"/>
              <a:t>				</a:t>
            </a:r>
          </a:p>
          <a:p>
            <a:r>
              <a:rPr lang="en-US" dirty="0"/>
              <a:t>MTÜ </a:t>
            </a:r>
            <a:r>
              <a:rPr lang="en-US" dirty="0" err="1"/>
              <a:t>Tamsalu</a:t>
            </a:r>
            <a:r>
              <a:rPr lang="en-US" dirty="0"/>
              <a:t> EBE (80228823)</a:t>
            </a:r>
            <a:r>
              <a:rPr lang="et-EE" dirty="0"/>
              <a:t>			</a:t>
            </a:r>
          </a:p>
          <a:p>
            <a:r>
              <a:rPr lang="en-US" dirty="0" err="1"/>
              <a:t>Ääsmäe</a:t>
            </a:r>
            <a:r>
              <a:rPr lang="en-US" dirty="0"/>
              <a:t> </a:t>
            </a:r>
            <a:r>
              <a:rPr lang="en-US" dirty="0" err="1"/>
              <a:t>Kultuuri</a:t>
            </a:r>
            <a:r>
              <a:rPr lang="en-US" dirty="0"/>
              <a:t>- ja </a:t>
            </a:r>
            <a:r>
              <a:rPr lang="en-US" dirty="0" err="1"/>
              <a:t>Spordi</a:t>
            </a:r>
            <a:r>
              <a:rPr lang="en-US" dirty="0"/>
              <a:t> </a:t>
            </a:r>
            <a:r>
              <a:rPr lang="en-US" dirty="0" err="1"/>
              <a:t>Sihtasutus</a:t>
            </a:r>
            <a:r>
              <a:rPr lang="en-US" dirty="0"/>
              <a:t> (9005834) </a:t>
            </a:r>
            <a:endParaRPr lang="et-EE" dirty="0"/>
          </a:p>
          <a:p>
            <a:r>
              <a:rPr lang="en-US" dirty="0"/>
              <a:t>Eesti </a:t>
            </a:r>
            <a:r>
              <a:rPr lang="en-US" dirty="0" err="1"/>
              <a:t>Maaülikooli</a:t>
            </a:r>
            <a:r>
              <a:rPr lang="en-US" dirty="0"/>
              <a:t> </a:t>
            </a:r>
            <a:r>
              <a:rPr lang="en-US" dirty="0" err="1"/>
              <a:t>Spordiklubi</a:t>
            </a:r>
            <a:r>
              <a:rPr lang="en-US" dirty="0"/>
              <a:t> (80037537)</a:t>
            </a:r>
            <a:r>
              <a:rPr lang="et-EE" dirty="0"/>
              <a:t>	</a:t>
            </a:r>
          </a:p>
          <a:p>
            <a:endParaRPr lang="et-E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25975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F6DA-F445-8E46-8F3F-74C636F3B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1131"/>
          </a:xfrm>
        </p:spPr>
        <p:txBody>
          <a:bodyPr>
            <a:normAutofit fontScale="90000"/>
          </a:bodyPr>
          <a:lstStyle/>
          <a:p>
            <a:r>
              <a:rPr lang="en-US" sz="4000" dirty="0" err="1"/>
              <a:t>Seisuga</a:t>
            </a:r>
            <a:r>
              <a:rPr lang="en-US" sz="4000" dirty="0"/>
              <a:t> 31.12.</a:t>
            </a:r>
            <a:r>
              <a:rPr lang="et-EE" sz="4000" dirty="0"/>
              <a:t>24</a:t>
            </a:r>
            <a:r>
              <a:rPr lang="en-US" sz="4000" dirty="0"/>
              <a:t> </a:t>
            </a:r>
            <a:r>
              <a:rPr lang="en-US" sz="4000" dirty="0" err="1"/>
              <a:t>seisuga</a:t>
            </a:r>
            <a:r>
              <a:rPr lang="en-US" sz="4000" dirty="0"/>
              <a:t> </a:t>
            </a:r>
            <a:r>
              <a:rPr lang="en-US" sz="4000" dirty="0" err="1"/>
              <a:t>oli</a:t>
            </a:r>
            <a:r>
              <a:rPr lang="en-US" sz="4000" dirty="0"/>
              <a:t> Eesti </a:t>
            </a:r>
            <a:r>
              <a:rPr lang="en-US" sz="4000" dirty="0" err="1"/>
              <a:t>Saalihoki</a:t>
            </a:r>
            <a:r>
              <a:rPr lang="en-US" sz="4000" dirty="0"/>
              <a:t> </a:t>
            </a:r>
            <a:r>
              <a:rPr lang="en-US" sz="4000" dirty="0" err="1"/>
              <a:t>Liidul</a:t>
            </a:r>
            <a:r>
              <a:rPr lang="en-US" sz="4000" dirty="0"/>
              <a:t> (</a:t>
            </a:r>
            <a:r>
              <a:rPr lang="en-US" sz="4000" dirty="0" err="1"/>
              <a:t>registrikood</a:t>
            </a:r>
            <a:r>
              <a:rPr lang="en-US" sz="4000" dirty="0"/>
              <a:t> 80089971) 2</a:t>
            </a:r>
            <a:r>
              <a:rPr lang="et-EE" sz="4000" dirty="0"/>
              <a:t>0</a:t>
            </a:r>
            <a:r>
              <a:rPr lang="en-US" sz="4000" dirty="0"/>
              <a:t> </a:t>
            </a:r>
            <a:r>
              <a:rPr lang="en-US" sz="4000" dirty="0" err="1"/>
              <a:t>liiget</a:t>
            </a:r>
            <a:r>
              <a:rPr lang="en-US" sz="40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25765-88B4-EB4A-95CD-25C03DEB3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 flipH="1">
            <a:off x="672737" y="5963194"/>
            <a:ext cx="165463" cy="535142"/>
          </a:xfrm>
        </p:spPr>
        <p:txBody>
          <a:bodyPr>
            <a:normAutofit lnSpcReduction="10000"/>
          </a:bodyPr>
          <a:lstStyle/>
          <a:p>
            <a:endParaRPr lang="et-EE" dirty="0"/>
          </a:p>
          <a:p>
            <a:endParaRPr lang="et-EE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68234" y="1685109"/>
            <a:ext cx="10785566" cy="449185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VK </a:t>
            </a:r>
            <a:r>
              <a:rPr lang="en-US" dirty="0" err="1"/>
              <a:t>Noorus</a:t>
            </a:r>
            <a:r>
              <a:rPr lang="en-US" dirty="0"/>
              <a:t> (80222005) </a:t>
            </a:r>
            <a:r>
              <a:rPr lang="et-EE" dirty="0"/>
              <a:t>					</a:t>
            </a:r>
          </a:p>
          <a:p>
            <a:r>
              <a:rPr lang="en-US" dirty="0"/>
              <a:t>SK Sparta (80272741)</a:t>
            </a:r>
            <a:r>
              <a:rPr lang="et-EE" dirty="0"/>
              <a:t>					</a:t>
            </a:r>
          </a:p>
          <a:p>
            <a:r>
              <a:rPr lang="en-US" dirty="0" err="1"/>
              <a:t>Valga</a:t>
            </a:r>
            <a:r>
              <a:rPr lang="en-US" dirty="0"/>
              <a:t> SHK (80254045)</a:t>
            </a:r>
            <a:r>
              <a:rPr lang="et-EE" dirty="0"/>
              <a:t>					</a:t>
            </a:r>
          </a:p>
          <a:p>
            <a:r>
              <a:rPr lang="en-US" dirty="0"/>
              <a:t>SK </a:t>
            </a:r>
            <a:r>
              <a:rPr lang="en-US" dirty="0" err="1"/>
              <a:t>Tahmaküla</a:t>
            </a:r>
            <a:r>
              <a:rPr lang="en-US" dirty="0"/>
              <a:t> United (80332905) </a:t>
            </a:r>
            <a:r>
              <a:rPr lang="et-EE" dirty="0"/>
              <a:t>				</a:t>
            </a:r>
          </a:p>
          <a:p>
            <a:r>
              <a:rPr lang="en-US" dirty="0" err="1"/>
              <a:t>Jödö</a:t>
            </a:r>
            <a:r>
              <a:rPr lang="en-US" dirty="0"/>
              <a:t> MTÜ (80397129)</a:t>
            </a:r>
            <a:r>
              <a:rPr lang="et-EE" dirty="0"/>
              <a:t>					</a:t>
            </a:r>
          </a:p>
          <a:p>
            <a:r>
              <a:rPr lang="en-US" dirty="0" err="1"/>
              <a:t>Rapla</a:t>
            </a:r>
            <a:r>
              <a:rPr lang="en-US" dirty="0"/>
              <a:t> </a:t>
            </a:r>
            <a:r>
              <a:rPr lang="en-US" dirty="0" err="1"/>
              <a:t>hokiklubi</a:t>
            </a:r>
            <a:r>
              <a:rPr lang="en-US" dirty="0"/>
              <a:t> (80351587) </a:t>
            </a:r>
            <a:r>
              <a:rPr lang="et-EE" dirty="0"/>
              <a:t>				</a:t>
            </a:r>
          </a:p>
          <a:p>
            <a:r>
              <a:rPr lang="en-US" dirty="0" err="1"/>
              <a:t>Hokiklubi</a:t>
            </a:r>
            <a:r>
              <a:rPr lang="en-US" dirty="0"/>
              <a:t> </a:t>
            </a:r>
            <a:r>
              <a:rPr lang="en-US" dirty="0" err="1"/>
              <a:t>Kaigas</a:t>
            </a:r>
            <a:r>
              <a:rPr lang="en-US" dirty="0"/>
              <a:t> (80386723)</a:t>
            </a:r>
            <a:endParaRPr lang="et-EE" dirty="0"/>
          </a:p>
          <a:p>
            <a:r>
              <a:rPr lang="en-US" dirty="0"/>
              <a:t>SK Kets (80606018) </a:t>
            </a:r>
            <a:r>
              <a:rPr lang="et-EE" dirty="0"/>
              <a:t>					</a:t>
            </a:r>
            <a:endParaRPr lang="en-US" dirty="0"/>
          </a:p>
          <a:p>
            <a:pPr marL="0" indent="0">
              <a:buNone/>
            </a:pPr>
            <a:r>
              <a:rPr lang="et-EE" sz="2400" b="0" i="0" u="none" strike="noStrike" dirty="0">
                <a:solidFill>
                  <a:schemeClr val="accent6"/>
                </a:solidFill>
                <a:effectLst/>
                <a:latin typeface="Aptos" panose="020B0004020202020204" pitchFamily="34" charset="0"/>
              </a:rPr>
              <a:t>MTÜ </a:t>
            </a:r>
            <a:r>
              <a:rPr lang="et-EE" sz="2400" b="0" i="0" u="none" strike="noStrike" dirty="0" err="1">
                <a:solidFill>
                  <a:schemeClr val="accent6"/>
                </a:solidFill>
                <a:effectLst/>
                <a:latin typeface="Aptos" panose="020B0004020202020204" pitchFamily="34" charset="0"/>
              </a:rPr>
              <a:t>Arenculle</a:t>
            </a:r>
            <a:r>
              <a:rPr lang="et-EE" sz="2400" b="0" i="0" u="none" strike="noStrike" dirty="0">
                <a:solidFill>
                  <a:schemeClr val="accent6"/>
                </a:solidFill>
                <a:effectLst/>
                <a:latin typeface="Aptos" panose="020B0004020202020204" pitchFamily="34" charset="0"/>
              </a:rPr>
              <a:t> (80263400)</a:t>
            </a:r>
            <a:r>
              <a:rPr lang="et-EE" dirty="0">
                <a:solidFill>
                  <a:schemeClr val="accent6"/>
                </a:solidFill>
              </a:rPr>
              <a:t> alates 06.2025</a:t>
            </a:r>
          </a:p>
          <a:p>
            <a:pPr marL="0" indent="0">
              <a:buNone/>
            </a:pPr>
            <a:r>
              <a:rPr lang="nn-NO" sz="2400" b="0" i="0" u="none" strike="noStrike" dirty="0">
                <a:solidFill>
                  <a:schemeClr val="accent6"/>
                </a:solidFill>
                <a:effectLst/>
                <a:latin typeface="Aptos" panose="020B0004020202020204" pitchFamily="34" charset="0"/>
              </a:rPr>
              <a:t>SNSK Sergei Novikovi Spordikool MTÜ (80603729)</a:t>
            </a:r>
            <a:r>
              <a:rPr lang="nn-NO" dirty="0">
                <a:solidFill>
                  <a:schemeClr val="accent6"/>
                </a:solidFill>
                <a:effectLst/>
              </a:rPr>
              <a:t> </a:t>
            </a:r>
            <a:r>
              <a:rPr lang="et-EE" dirty="0">
                <a:solidFill>
                  <a:schemeClr val="accent6"/>
                </a:solidFill>
                <a:effectLst/>
              </a:rPr>
              <a:t> alates 06.2025</a:t>
            </a:r>
            <a:endParaRPr lang="et-EE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91696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Olulised numbrid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6347" y="1825625"/>
            <a:ext cx="10997453" cy="4351338"/>
          </a:xfrm>
        </p:spPr>
        <p:txBody>
          <a:bodyPr/>
          <a:lstStyle/>
          <a:p>
            <a:r>
              <a:rPr lang="en-GB" dirty="0" err="1"/>
              <a:t>Registreeritud</a:t>
            </a:r>
            <a:r>
              <a:rPr lang="en-GB" dirty="0"/>
              <a:t> </a:t>
            </a:r>
            <a:r>
              <a:rPr lang="en-GB" dirty="0" err="1"/>
              <a:t>harrastajate</a:t>
            </a:r>
            <a:r>
              <a:rPr lang="en-GB" dirty="0"/>
              <a:t> </a:t>
            </a:r>
            <a:r>
              <a:rPr lang="en-GB" dirty="0" err="1"/>
              <a:t>arv</a:t>
            </a:r>
            <a:r>
              <a:rPr lang="en-GB" dirty="0"/>
              <a:t> </a:t>
            </a:r>
            <a:r>
              <a:rPr lang="et-EE" dirty="0"/>
              <a:t>31.12.2023 </a:t>
            </a:r>
            <a:r>
              <a:rPr lang="en-GB" dirty="0" err="1"/>
              <a:t>seisuga</a:t>
            </a:r>
            <a:r>
              <a:rPr lang="en-GB" dirty="0"/>
              <a:t> </a:t>
            </a:r>
            <a:r>
              <a:rPr lang="en-GB" dirty="0" err="1"/>
              <a:t>oli</a:t>
            </a:r>
            <a:r>
              <a:rPr lang="en-GB" dirty="0"/>
              <a:t> </a:t>
            </a:r>
            <a:r>
              <a:rPr lang="et-EE" dirty="0"/>
              <a:t>ESR</a:t>
            </a:r>
            <a:r>
              <a:rPr lang="en-GB" dirty="0"/>
              <a:t> </a:t>
            </a:r>
            <a:r>
              <a:rPr lang="en-GB" dirty="0" err="1"/>
              <a:t>andmetel</a:t>
            </a:r>
            <a:r>
              <a:rPr lang="en-GB" dirty="0"/>
              <a:t> 1</a:t>
            </a:r>
            <a:r>
              <a:rPr lang="et-EE" dirty="0"/>
              <a:t>386   (-109) </a:t>
            </a:r>
            <a:r>
              <a:rPr lang="et-EE" sz="1800" dirty="0"/>
              <a:t>30.06.2025 seisuga 1406</a:t>
            </a:r>
          </a:p>
          <a:p>
            <a:pPr marL="0" indent="0">
              <a:buNone/>
            </a:pPr>
            <a:endParaRPr lang="et-EE" dirty="0"/>
          </a:p>
          <a:p>
            <a:r>
              <a:rPr lang="en-GB" dirty="0"/>
              <a:t> </a:t>
            </a:r>
            <a:r>
              <a:rPr lang="en-GB" dirty="0" err="1">
                <a:hlinkClick r:id="rId2"/>
              </a:rPr>
              <a:t>Kutsetunnistusega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treenereid</a:t>
            </a:r>
            <a:r>
              <a:rPr lang="en-GB" dirty="0">
                <a:hlinkClick r:id="rId2"/>
              </a:rPr>
              <a:t> </a:t>
            </a:r>
            <a:r>
              <a:rPr lang="et-EE" dirty="0"/>
              <a:t>oli</a:t>
            </a:r>
            <a:r>
              <a:rPr lang="en-GB" dirty="0"/>
              <a:t> </a:t>
            </a:r>
            <a:r>
              <a:rPr lang="et-EE" dirty="0"/>
              <a:t>24 (-5) </a:t>
            </a:r>
            <a:r>
              <a:rPr lang="et-EE" sz="1800" dirty="0"/>
              <a:t>30.06.2025 seisuga 18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dirty="0"/>
              <a:t>Alaliidu liikmeid oli 31.12.2024 seisuga 20 (-2)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847077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Alaliidu peamised tegevused 2024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lvl="0"/>
            <a:r>
              <a:rPr lang="et-EE" sz="2000" dirty="0"/>
              <a:t>30. Eesti meistrivõistluste läbiviimine;</a:t>
            </a:r>
          </a:p>
          <a:p>
            <a:pPr lvl="0"/>
            <a:r>
              <a:rPr lang="et-EE" sz="2000" dirty="0"/>
              <a:t>23. Eesti naiste meistrivõistluste läbiviimine;</a:t>
            </a:r>
          </a:p>
          <a:p>
            <a:pPr lvl="0"/>
            <a:r>
              <a:rPr lang="et-EE" sz="2000" dirty="0"/>
              <a:t>26. Eesti noorte meistrivõistlused erinevates vanuseklassides</a:t>
            </a:r>
          </a:p>
          <a:p>
            <a:pPr lvl="0"/>
            <a:r>
              <a:rPr lang="et-EE" sz="2000" dirty="0"/>
              <a:t>31</a:t>
            </a:r>
            <a:r>
              <a:rPr lang="fi-FI" sz="2000" dirty="0"/>
              <a:t>. Eesti </a:t>
            </a:r>
            <a:r>
              <a:rPr lang="fi-FI" sz="2000" dirty="0" err="1"/>
              <a:t>meistrivõistluste</a:t>
            </a:r>
            <a:r>
              <a:rPr lang="fi-FI" sz="2000" dirty="0"/>
              <a:t> </a:t>
            </a:r>
            <a:r>
              <a:rPr lang="fi-FI" sz="2000" dirty="0" err="1"/>
              <a:t>algus</a:t>
            </a:r>
            <a:r>
              <a:rPr lang="et-EE" sz="2000" dirty="0"/>
              <a:t> ja meeste Eesti-Läti </a:t>
            </a:r>
            <a:r>
              <a:rPr lang="et-EE" sz="2000" dirty="0" err="1"/>
              <a:t>ühisliiga</a:t>
            </a:r>
            <a:r>
              <a:rPr lang="et-EE" sz="2000" dirty="0"/>
              <a:t> </a:t>
            </a:r>
          </a:p>
          <a:p>
            <a:pPr lvl="0"/>
            <a:r>
              <a:rPr lang="fi-FI" sz="2000" dirty="0"/>
              <a:t>2</a:t>
            </a:r>
            <a:r>
              <a:rPr lang="et-EE" sz="2000" dirty="0"/>
              <a:t>4</a:t>
            </a:r>
            <a:r>
              <a:rPr lang="fi-FI" sz="2000" dirty="0"/>
              <a:t>. Eesti </a:t>
            </a:r>
            <a:r>
              <a:rPr lang="fi-FI" sz="2000" dirty="0" err="1"/>
              <a:t>naiste</a:t>
            </a:r>
            <a:r>
              <a:rPr lang="fi-FI" sz="2000" dirty="0"/>
              <a:t> </a:t>
            </a:r>
            <a:r>
              <a:rPr lang="fi-FI" sz="2000" dirty="0" err="1"/>
              <a:t>meistrivõistluste</a:t>
            </a:r>
            <a:r>
              <a:rPr lang="fi-FI" sz="2000" dirty="0"/>
              <a:t> alustamine </a:t>
            </a:r>
            <a:r>
              <a:rPr lang="et-EE" sz="2000" dirty="0"/>
              <a:t>2</a:t>
            </a:r>
            <a:r>
              <a:rPr lang="fi-FI" sz="2000" dirty="0"/>
              <a:t> naiskonna </a:t>
            </a:r>
            <a:r>
              <a:rPr lang="fi-FI" sz="2000" dirty="0" err="1"/>
              <a:t>vahel</a:t>
            </a:r>
            <a:r>
              <a:rPr lang="et-EE" sz="2000" dirty="0"/>
              <a:t> millele eelnes Eesti-Läti </a:t>
            </a:r>
            <a:r>
              <a:rPr lang="et-EE" sz="2000" dirty="0" err="1"/>
              <a:t>ühisliiga</a:t>
            </a:r>
            <a:r>
              <a:rPr lang="et-EE" sz="2000" dirty="0"/>
              <a:t> põhiturniir</a:t>
            </a:r>
          </a:p>
          <a:p>
            <a:pPr lvl="0"/>
            <a:r>
              <a:rPr lang="fi-FI" sz="2000" dirty="0"/>
              <a:t>2</a:t>
            </a:r>
            <a:r>
              <a:rPr lang="et-EE" sz="2000" dirty="0"/>
              <a:t>7</a:t>
            </a:r>
            <a:r>
              <a:rPr lang="fi-FI" sz="2000" dirty="0"/>
              <a:t> Eesti </a:t>
            </a:r>
            <a:r>
              <a:rPr lang="et-EE" sz="2000" dirty="0"/>
              <a:t>noorte </a:t>
            </a:r>
            <a:r>
              <a:rPr lang="fi-FI" sz="2000" dirty="0" err="1"/>
              <a:t>meistri</a:t>
            </a:r>
            <a:r>
              <a:rPr lang="fi-FI" sz="2000" dirty="0"/>
              <a:t>- ja </a:t>
            </a:r>
            <a:r>
              <a:rPr lang="fi-FI" sz="2000" dirty="0" err="1"/>
              <a:t>karikavõistluste</a:t>
            </a:r>
            <a:r>
              <a:rPr lang="fi-FI" sz="2000" dirty="0"/>
              <a:t> alustamine;</a:t>
            </a:r>
            <a:endParaRPr lang="et-EE" sz="2000" dirty="0"/>
          </a:p>
          <a:p>
            <a:pPr lvl="0"/>
            <a:r>
              <a:rPr lang="et-EE" sz="2000" dirty="0"/>
              <a:t>Eesti U19 noormeeste osalemine valikturniiril Poolas</a:t>
            </a:r>
          </a:p>
          <a:p>
            <a:r>
              <a:rPr lang="fi-FI" sz="2000" b="0" i="0" u="none" strike="noStrike" baseline="0" dirty="0">
                <a:latin typeface="Arial" panose="020B0604020202020204" pitchFamily="34" charset="0"/>
              </a:rPr>
              <a:t>Eesti </a:t>
            </a:r>
            <a:r>
              <a:rPr lang="fi-FI" sz="2000" b="0" i="0" u="none" strike="noStrike" baseline="0" dirty="0" err="1">
                <a:latin typeface="Arial" panose="020B0604020202020204" pitchFamily="34" charset="0"/>
              </a:rPr>
              <a:t>koondn</a:t>
            </a:r>
            <a:r>
              <a:rPr lang="et-EE" sz="2000" b="0" i="0" u="none" strike="noStrike" baseline="0" dirty="0">
                <a:latin typeface="Arial" panose="020B0604020202020204" pitchFamily="34" charset="0"/>
              </a:rPr>
              <a:t>meeskonna</a:t>
            </a:r>
            <a:r>
              <a:rPr lang="fi-FI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fi-FI" sz="2000" b="0" i="0" u="none" strike="noStrike" baseline="0" dirty="0" err="1">
                <a:latin typeface="Arial" panose="020B0604020202020204" pitchFamily="34" charset="0"/>
              </a:rPr>
              <a:t>valikturniiiril</a:t>
            </a:r>
            <a:r>
              <a:rPr lang="fi-FI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t-EE" sz="2000" b="0" i="0" u="none" strike="noStrike" baseline="0" dirty="0">
                <a:latin typeface="Arial" panose="020B0604020202020204" pitchFamily="34" charset="0"/>
              </a:rPr>
              <a:t>Lätis</a:t>
            </a:r>
            <a:r>
              <a:rPr lang="fi-FI" sz="2000" b="0" i="0" u="none" strike="noStrike" baseline="0" dirty="0">
                <a:latin typeface="Arial" panose="020B0604020202020204" pitchFamily="34" charset="0"/>
              </a:rPr>
              <a:t> ja </a:t>
            </a:r>
            <a:r>
              <a:rPr lang="fi-FI" sz="2000" b="0" i="0" u="none" strike="noStrike" baseline="0" dirty="0" err="1">
                <a:latin typeface="Arial" panose="020B0604020202020204" pitchFamily="34" charset="0"/>
              </a:rPr>
              <a:t>finaalturniiril</a:t>
            </a:r>
            <a:r>
              <a:rPr lang="fi-FI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t-EE" sz="2000" b="0" i="0" u="none" strike="noStrike" baseline="0" dirty="0">
                <a:latin typeface="Arial" panose="020B0604020202020204" pitchFamily="34" charset="0"/>
              </a:rPr>
              <a:t>Rootsis</a:t>
            </a:r>
            <a:r>
              <a:rPr lang="fi-FI" sz="2000" b="0" i="0" u="none" strike="noStrike" baseline="0" dirty="0">
                <a:latin typeface="Arial" panose="020B0604020202020204" pitchFamily="34" charset="0"/>
              </a:rPr>
              <a:t>;</a:t>
            </a:r>
            <a:endParaRPr lang="et-EE" sz="2000" b="0" i="0" u="none" strike="noStrike" baseline="0" dirty="0">
              <a:latin typeface="Arial" panose="020B0604020202020204" pitchFamily="34" charset="0"/>
            </a:endParaRPr>
          </a:p>
          <a:p>
            <a:r>
              <a:rPr lang="et-EE" sz="2000" b="0" i="0" u="none" strike="noStrike" baseline="0" dirty="0">
                <a:latin typeface="Arial" panose="020B0604020202020204" pitchFamily="34" charset="0"/>
              </a:rPr>
              <a:t>Finaalmängude otseülekanded Duo5 vahendusel kohalike kommentaaridaga;</a:t>
            </a:r>
            <a:endParaRPr lang="et-EE" sz="2000" dirty="0"/>
          </a:p>
          <a:p>
            <a:endParaRPr lang="et-EE" sz="2000" dirty="0"/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5710933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Paremate tunnustamine 2024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2024 aasta parimad mängijad olid: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dirty="0"/>
              <a:t>Parim noormängija Triinu-Liis </a:t>
            </a:r>
            <a:r>
              <a:rPr lang="et-EE" dirty="0" err="1"/>
              <a:t>Kuriks</a:t>
            </a:r>
            <a:endParaRPr lang="et-EE" dirty="0"/>
          </a:p>
          <a:p>
            <a:r>
              <a:rPr lang="et-EE" dirty="0"/>
              <a:t>Parim noormängija Robin Savi</a:t>
            </a:r>
          </a:p>
          <a:p>
            <a:r>
              <a:rPr lang="et-EE" dirty="0"/>
              <a:t>Parin mängija Saskia </a:t>
            </a:r>
            <a:r>
              <a:rPr lang="et-EE" dirty="0" err="1"/>
              <a:t>Ormak</a:t>
            </a:r>
            <a:endParaRPr lang="et-EE" dirty="0"/>
          </a:p>
          <a:p>
            <a:r>
              <a:rPr lang="et-EE" dirty="0"/>
              <a:t>Parim mängija </a:t>
            </a:r>
            <a:r>
              <a:rPr lang="et-EE" dirty="0" err="1"/>
              <a:t>Mathias</a:t>
            </a:r>
            <a:r>
              <a:rPr lang="et-EE" dirty="0"/>
              <a:t> </a:t>
            </a:r>
            <a:r>
              <a:rPr lang="et-EE" dirty="0" err="1"/>
              <a:t>Einamann</a:t>
            </a:r>
            <a:endParaRPr lang="et-EE" dirty="0"/>
          </a:p>
          <a:p>
            <a:r>
              <a:rPr lang="et-EE" dirty="0"/>
              <a:t>Aasta treenerid Marko </a:t>
            </a:r>
            <a:r>
              <a:rPr lang="et-EE" dirty="0" err="1"/>
              <a:t>Saksing</a:t>
            </a:r>
            <a:r>
              <a:rPr lang="et-EE" dirty="0"/>
              <a:t> ja Risto Lall</a:t>
            </a:r>
          </a:p>
          <a:p>
            <a:r>
              <a:rPr lang="et-EE" dirty="0"/>
              <a:t>Aasta </a:t>
            </a:r>
            <a:r>
              <a:rPr lang="et-EE" dirty="0" err="1"/>
              <a:t>noortetreenerid</a:t>
            </a:r>
            <a:r>
              <a:rPr lang="et-EE" dirty="0"/>
              <a:t> Reti Väärt ja Annika Tammus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925186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alihoki_pohi" id="{4ED4785C-02CC-46A5-B980-D433BF3AC1D8}" vid="{4F081C8F-7FAE-4CA7-8F40-8F6D83FADD4C}"/>
    </a:ext>
  </a:extLst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647</Words>
  <Application>Microsoft Office PowerPoint</Application>
  <PresentationFormat>Laiekraan</PresentationFormat>
  <Paragraphs>114</Paragraphs>
  <Slides>18</Slides>
  <Notes>3</Notes>
  <HiddenSlides>0</HiddenSlides>
  <MMClips>0</MMClips>
  <ScaleCrop>false</ScaleCrop>
  <HeadingPairs>
    <vt:vector size="8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18</vt:i4>
      </vt:variant>
    </vt:vector>
  </HeadingPairs>
  <TitlesOfParts>
    <vt:vector size="25" baseType="lpstr">
      <vt:lpstr>Oswald Medium</vt:lpstr>
      <vt:lpstr>Arial</vt:lpstr>
      <vt:lpstr>Calibri</vt:lpstr>
      <vt:lpstr>Aptos</vt:lpstr>
      <vt:lpstr>Nunito</vt:lpstr>
      <vt:lpstr>Office'i kujundus</vt:lpstr>
      <vt:lpstr>Worksheet</vt:lpstr>
      <vt:lpstr>Eesti Saalihoki Liidu liikmesklubide üldkoosolek</vt:lpstr>
      <vt:lpstr>Eesti Saalihoki Liidu liikmesklubide üldkoosolek päevakord  </vt:lpstr>
      <vt:lpstr>Eesti Saalihoki Liidu liikmesklubide üldkoosolek kodukord  </vt:lpstr>
      <vt:lpstr>Eesti Saalihoki Liidu liikmesklubide üldkoosolek kodukord</vt:lpstr>
      <vt:lpstr>Seisuga 31.12.24 seisuga oli Eesti Saalihoki Liidul (registrikood 80089971) 20 liiget</vt:lpstr>
      <vt:lpstr>Seisuga 31.12.24 seisuga oli Eesti Saalihoki Liidul (registrikood 80089971) 20 liiget </vt:lpstr>
      <vt:lpstr>Olulised numbrid</vt:lpstr>
      <vt:lpstr>Alaliidu peamised tegevused 2024</vt:lpstr>
      <vt:lpstr>Paremate tunnustamine 2024</vt:lpstr>
      <vt:lpstr>Koolitused ja koostöö</vt:lpstr>
      <vt:lpstr>Raamatupidamise aastaaruanne</vt:lpstr>
      <vt:lpstr>Raamatupidamise aastaaruanne</vt:lpstr>
      <vt:lpstr>2025 eelarve- TULU</vt:lpstr>
      <vt:lpstr>2025 eelarve- KULU</vt:lpstr>
      <vt:lpstr>PowerPointi esitlus</vt:lpstr>
      <vt:lpstr>Juhatuse liikmete valimine</vt:lpstr>
      <vt:lpstr>Revidendi valimine 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Eesti Saalihoki Liidu liikmesklubide üldkoosolek</dc:title>
  <dc:creator>Meelis Aab</dc:creator>
  <cp:lastModifiedBy>Tõnis Teesalu</cp:lastModifiedBy>
  <cp:revision>66</cp:revision>
  <cp:lastPrinted>2021-06-30T12:38:28Z</cp:lastPrinted>
  <dcterms:created xsi:type="dcterms:W3CDTF">2021-06-30T10:21:06Z</dcterms:created>
  <dcterms:modified xsi:type="dcterms:W3CDTF">2025-07-08T11:03:36Z</dcterms:modified>
</cp:coreProperties>
</file>